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7" r:id="rId4"/>
    <p:sldId id="282" r:id="rId5"/>
    <p:sldId id="283" r:id="rId6"/>
    <p:sldId id="285" r:id="rId7"/>
    <p:sldId id="258" r:id="rId8"/>
    <p:sldId id="259" r:id="rId9"/>
    <p:sldId id="260" r:id="rId10"/>
    <p:sldId id="281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9" r:id="rId33"/>
    <p:sldId id="310" r:id="rId34"/>
    <p:sldId id="31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hakra Petch" panose="020B0604020202020204" charset="-34"/>
      <p:bold r:id="rId41"/>
      <p:boldItalic r:id="rId42"/>
    </p:embeddedFont>
    <p:embeddedFont>
      <p:font typeface="Montserrat" pitchFamily="2" charset="-52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ACF42-80F0-4E5E-B95B-797649155533}">
  <a:tblStyle styleId="{D39ACF42-80F0-4E5E-B95B-797649155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46" y="11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b0e7df184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7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85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673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886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39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982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922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080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0e7df1845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b0e7df1845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53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0e7df1845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b0e7df1845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319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239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178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362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Тут можно везде ничего не менять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Разрешение 640 на 640 идеальное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103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Тут можно везде ничего не менять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Разрешение 640 на 640 идеальное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319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Тут можно везде ничего не менять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Разрешение 640 на 640 идеальное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8773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Тут можно везде ничего не менять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Разрешение 640 на 640 идеальное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32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0e7df1845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Тут можно везде ничего не менять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Разрешение 640 на 640 идеальное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b0e7df1845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22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0e7df1845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b0e7df1845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73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839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0e7df1845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b0e7df1845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600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0e7df1845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b0e7df1845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902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0e7df1845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b0e7df1845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989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e7df1845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b0e7df1845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10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52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22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0e7df1845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b0e7df1845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0e7df184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0e7df184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21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254779"/>
            </a:xfrm>
            <a:custGeom>
              <a:avLst/>
              <a:gdLst/>
              <a:ahLst/>
              <a:cxnLst/>
              <a:rect l="l" t="t" r="r" b="b"/>
              <a:pathLst>
                <a:path w="812800" h="25477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dirty="0" err="1">
                  <a:solidFill>
                    <a:srgbClr val="FFFFFF"/>
                  </a:solidFill>
                  <a:latin typeface="Montserrat"/>
                  <a:sym typeface="Montserrat"/>
                </a:rPr>
                <a:t>Гойдо</a:t>
              </a:r>
              <a:r>
                <a:rPr lang="ru-RU" sz="900" b="1" dirty="0">
                  <a:solidFill>
                    <a:srgbClr val="FFFFFF"/>
                  </a:solidFill>
                  <a:latin typeface="Montserrat"/>
                  <a:sym typeface="Montserrat"/>
                </a:rPr>
                <a:t> Юрий Ильич</a:t>
              </a:r>
              <a:endParaRPr sz="700" dirty="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946400" y="1731300"/>
            <a:ext cx="5097900" cy="245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dirty="0" err="1">
                <a:solidFill>
                  <a:srgbClr val="FFFFFF"/>
                </a:solidFill>
                <a:cs typeface="Chakra Petch"/>
                <a:sym typeface="Chakra Petch"/>
              </a:rPr>
              <a:t>Roboflow</a:t>
            </a:r>
            <a:endParaRPr lang="en-US" sz="5700" b="1" dirty="0">
              <a:solidFill>
                <a:srgbClr val="FFFFFF"/>
              </a:solidFill>
              <a:cs typeface="Chakra Petch"/>
              <a:sym typeface="Chakra Petch"/>
            </a:endParaRPr>
          </a:p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dirty="0">
                <a:solidFill>
                  <a:srgbClr val="FFFFFF"/>
                </a:solidFill>
                <a:cs typeface="Chakra Petch"/>
                <a:sym typeface="Chakra Petch"/>
              </a:rPr>
              <a:t>Yolov5s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658534">
            <a:off x="54287" y="-622029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139398" y="87152"/>
            <a:ext cx="595601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Загрузка  изображений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71416">
            <a:off x="-363291" y="2347006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D5B728-FF05-4BAD-84AF-1C278D10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398" y="1449072"/>
            <a:ext cx="5353274" cy="24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694587">
            <a:off x="498650" y="-351487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139398" y="87152"/>
            <a:ext cx="595601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Загрузка  изображений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704983">
            <a:off x="-1281663" y="2481816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D5B728-FF05-4BAD-84AF-1C278D10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398" y="1449072"/>
            <a:ext cx="5353274" cy="24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5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189370">
            <a:off x="7308033" y="983250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268107">
            <a:off x="-1456221" y="-178715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7E52E2-EB87-4995-B64B-6BE6A91D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050" y="801526"/>
            <a:ext cx="5652893" cy="39704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3E6D2C-A4DB-44A6-833E-9A4DF4AF1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831" y="1124373"/>
            <a:ext cx="2398112" cy="36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2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402030">
            <a:off x="7667022" y="-107137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471178">
            <a:off x="-1286888" y="997698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D9B56F-DA9C-4FB4-BE2E-54C087944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648" y="905350"/>
            <a:ext cx="6047443" cy="35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9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4885125">
            <a:off x="6207855" y="-861165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4073204">
            <a:off x="-589235" y="2372377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05FF44-2264-4536-9B57-09B30575F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737" y="822352"/>
            <a:ext cx="4818525" cy="41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050909">
            <a:off x="3070351" y="-1278925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824214">
            <a:off x="2669765" y="3116773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3042B7-6652-4721-8196-593F0C082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13" y="1191985"/>
            <a:ext cx="6813973" cy="2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6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98072">
            <a:off x="1024804" y="-1163778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23297">
            <a:off x="6319619" y="1924788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F10EE-B0F1-4F35-AF0D-2FBD6FF93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706" y="948926"/>
            <a:ext cx="5165327" cy="34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8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646824">
            <a:off x="-1223350" y="-1051431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840798" y="43576"/>
            <a:ext cx="554914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Выделение объектов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275102">
            <a:off x="7145966" y="827508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B79794-95FC-4656-BC82-658CD782E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961" y="847948"/>
            <a:ext cx="6536818" cy="32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8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2081232" y="1703433"/>
            <a:ext cx="3688988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Подготовка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lang="ru-RU" sz="40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851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4"/>
          <p:cNvGrpSpPr/>
          <p:nvPr/>
        </p:nvGrpSpPr>
        <p:grpSpPr>
          <a:xfrm>
            <a:off x="975992" y="2185607"/>
            <a:ext cx="768841" cy="772287"/>
            <a:chOff x="1813" y="0"/>
            <a:chExt cx="809173" cy="812800"/>
          </a:xfrm>
        </p:grpSpPr>
        <p:sp>
          <p:nvSpPr>
            <p:cNvPr id="287" name="Google Shape;287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3625865" y="-1879802"/>
            <a:ext cx="4924159" cy="427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81263">
            <a:off x="-1057659" y="3508486"/>
            <a:ext cx="3007371" cy="260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07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180765" y="246362"/>
            <a:ext cx="5220575" cy="2049736"/>
            <a:chOff x="0" y="-38100"/>
            <a:chExt cx="2167200" cy="850900"/>
          </a:xfrm>
        </p:grpSpPr>
        <p:sp>
          <p:nvSpPr>
            <p:cNvPr id="297" name="Google Shape;297;p35"/>
            <p:cNvSpPr/>
            <p:nvPr/>
          </p:nvSpPr>
          <p:spPr>
            <a:xfrm>
              <a:off x="0" y="0"/>
              <a:ext cx="2167200" cy="693251"/>
            </a:xfrm>
            <a:custGeom>
              <a:avLst/>
              <a:gdLst/>
              <a:ahLst/>
              <a:cxnLst/>
              <a:rect l="l" t="t" r="r" b="b"/>
              <a:pathLst>
                <a:path w="2167200" h="693251" extrusionOk="0">
                  <a:moveTo>
                    <a:pt x="0" y="0"/>
                  </a:moveTo>
                  <a:lnTo>
                    <a:pt x="2167200" y="0"/>
                  </a:lnTo>
                  <a:lnTo>
                    <a:pt x="2167200" y="693251"/>
                  </a:lnTo>
                  <a:lnTo>
                    <a:pt x="0" y="693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8" name="Google Shape;298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35"/>
          <p:cNvSpPr txBox="1"/>
          <p:nvPr/>
        </p:nvSpPr>
        <p:spPr>
          <a:xfrm>
            <a:off x="288093" y="465242"/>
            <a:ext cx="500591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Начнем готовить наш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</a:t>
            </a: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!</a:t>
            </a:r>
            <a:endParaRPr sz="700" dirty="0"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960745">
            <a:off x="-479978" y="1947079"/>
            <a:ext cx="3865982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99F49A-E064-49CA-92B7-E86512996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87" y="2662016"/>
            <a:ext cx="5220575" cy="1309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BC29C6-9B3E-4A04-8DF9-452EBFD3B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580" y="1284104"/>
            <a:ext cx="2105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580196" y="142430"/>
            <a:ext cx="583831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Roboflow</a:t>
            </a:r>
            <a:endParaRPr sz="700" dirty="0"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580196" y="1059827"/>
            <a:ext cx="8049454" cy="3662541"/>
            <a:chOff x="0" y="-57150"/>
            <a:chExt cx="5317347" cy="9766780"/>
          </a:xfrm>
        </p:grpSpPr>
        <p:sp>
          <p:nvSpPr>
            <p:cNvPr id="147" name="Google Shape;147;p26"/>
            <p:cNvSpPr txBox="1"/>
            <p:nvPr/>
          </p:nvSpPr>
          <p:spPr>
            <a:xfrm>
              <a:off x="0" y="-57150"/>
              <a:ext cx="5003862" cy="9766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Roboflow</a:t>
              </a:r>
              <a:r>
                <a:rPr lang="ru-RU" sz="1000" dirty="0">
                  <a:solidFill>
                    <a:schemeClr val="bg1"/>
                  </a:solidFill>
                </a:rPr>
                <a:t> - технологическая компания, которая позволяет разработчикам использовать компьютерное зрение без опыта машинного обучения.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>
                  <a:solidFill>
                    <a:schemeClr val="bg1"/>
                  </a:solidFill>
                </a:rPr>
                <a:t>Object </a:t>
              </a:r>
              <a:r>
                <a:rPr lang="ru-RU" sz="1000" dirty="0" err="1">
                  <a:solidFill>
                    <a:schemeClr val="bg1"/>
                  </a:solidFill>
                </a:rPr>
                <a:t>Detection</a:t>
              </a:r>
              <a:r>
                <a:rPr lang="ru-RU" sz="1000" dirty="0">
                  <a:solidFill>
                    <a:schemeClr val="bg1"/>
                  </a:solidFill>
                </a:rPr>
                <a:t> — позволяет программам идентифицировать и находить объекты в изображениях или видео.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Universe</a:t>
              </a:r>
              <a:r>
                <a:rPr lang="ru-RU" sz="1000" dirty="0">
                  <a:solidFill>
                    <a:schemeClr val="bg1"/>
                  </a:solidFill>
                </a:rPr>
                <a:t> </a:t>
              </a:r>
              <a:r>
                <a:rPr lang="ru-RU" sz="1000" dirty="0" err="1">
                  <a:solidFill>
                    <a:schemeClr val="bg1"/>
                  </a:solidFill>
                </a:rPr>
                <a:t>Annotate</a:t>
              </a:r>
              <a:r>
                <a:rPr lang="ru-RU" sz="1000" dirty="0">
                  <a:solidFill>
                    <a:schemeClr val="bg1"/>
                  </a:solidFill>
                </a:rPr>
                <a:t> — позволяет пользователям аннотировать изображения для создания моделей машинного обучения.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Train</a:t>
              </a:r>
              <a:r>
                <a:rPr lang="ru-RU" sz="1000" dirty="0">
                  <a:solidFill>
                    <a:schemeClr val="bg1"/>
                  </a:solidFill>
                </a:rPr>
                <a:t> </a:t>
              </a:r>
              <a:r>
                <a:rPr lang="ru-RU" sz="1000" dirty="0" err="1">
                  <a:solidFill>
                    <a:schemeClr val="bg1"/>
                  </a:solidFill>
                </a:rPr>
                <a:t>Models</a:t>
              </a:r>
              <a:r>
                <a:rPr lang="ru-RU" sz="1000" dirty="0">
                  <a:solidFill>
                    <a:schemeClr val="bg1"/>
                  </a:solidFill>
                </a:rPr>
                <a:t> — облегчает обучение моделей машинного обучения на наборах данных.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Autodistill</a:t>
              </a:r>
              <a:r>
                <a:rPr lang="ru-RU" sz="1000" dirty="0">
                  <a:solidFill>
                    <a:schemeClr val="bg1"/>
                  </a:solidFill>
                </a:rPr>
                <a:t> — автоматически извлекает информацию из сложных объектов и сцен.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Deployment</a:t>
              </a:r>
              <a:r>
                <a:rPr lang="ru-RU" sz="1000" dirty="0">
                  <a:solidFill>
                    <a:schemeClr val="bg1"/>
                  </a:solidFill>
                </a:rPr>
                <a:t> </a:t>
              </a:r>
              <a:r>
                <a:rPr lang="ru-RU" sz="1000" dirty="0" err="1">
                  <a:solidFill>
                    <a:schemeClr val="bg1"/>
                  </a:solidFill>
                </a:rPr>
                <a:t>Integration</a:t>
              </a:r>
              <a:r>
                <a:rPr lang="ru-RU" sz="1000" dirty="0">
                  <a:solidFill>
                    <a:schemeClr val="bg1"/>
                  </a:solidFill>
                </a:rPr>
                <a:t> — обеспечивает интеграцию моделей в существующие системы.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>
                  <a:solidFill>
                    <a:schemeClr val="bg1"/>
                  </a:solidFill>
                </a:rPr>
                <a:t>Platform </a:t>
              </a:r>
              <a:r>
                <a:rPr lang="ru-RU" sz="1000" dirty="0" err="1">
                  <a:solidFill>
                    <a:schemeClr val="bg1"/>
                  </a:solidFill>
                </a:rPr>
                <a:t>Universe</a:t>
              </a:r>
              <a:r>
                <a:rPr lang="ru-RU" sz="1000" dirty="0">
                  <a:solidFill>
                    <a:schemeClr val="bg1"/>
                  </a:solidFill>
                </a:rPr>
                <a:t> — предоставляет общую платформу для инженеров для создания наборов данных.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dirty="0" err="1">
                  <a:solidFill>
                    <a:schemeClr val="bg1"/>
                  </a:solidFill>
                </a:rPr>
                <a:t>Supervision</a:t>
              </a:r>
              <a:r>
                <a:rPr lang="ru-RU" sz="1000" dirty="0">
                  <a:solidFill>
                    <a:schemeClr val="bg1"/>
                  </a:solidFill>
                </a:rPr>
                <a:t> — предлагает функции контроля для точной подготовки моделей.</a:t>
              </a: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000" dirty="0">
                <a:solidFill>
                  <a:schemeClr val="bg1"/>
                </a:solidFill>
              </a:endParaRPr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0" y="1209877"/>
              <a:ext cx="53173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426" y="-352127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305427">
            <a:off x="7425427" y="3245026"/>
            <a:ext cx="2120647" cy="222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3985626" y="438150"/>
            <a:ext cx="40407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Добавим наши изображения</a:t>
            </a:r>
            <a:endParaRPr sz="700" dirty="0"/>
          </a:p>
        </p:txBody>
      </p:sp>
      <p:sp>
        <p:nvSpPr>
          <p:cNvPr id="341" name="Google Shape;341;p37"/>
          <p:cNvSpPr txBox="1"/>
          <p:nvPr/>
        </p:nvSpPr>
        <p:spPr>
          <a:xfrm>
            <a:off x="3985627" y="2543175"/>
            <a:ext cx="193537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Примечание</a:t>
            </a:r>
            <a:endParaRPr sz="700" dirty="0"/>
          </a:p>
        </p:txBody>
      </p:sp>
      <p:sp>
        <p:nvSpPr>
          <p:cNvPr id="345" name="Google Shape;345;p37"/>
          <p:cNvSpPr txBox="1"/>
          <p:nvPr/>
        </p:nvSpPr>
        <p:spPr>
          <a:xfrm>
            <a:off x="3985626" y="2936341"/>
            <a:ext cx="3451493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Для любой адекватной работы двух картинок не достаточно, здесь это сделано как пример для простоты усвоения материала.</a:t>
            </a:r>
            <a:b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После добавления ваших изображений, </a:t>
            </a:r>
            <a:r>
              <a:rPr lang="en-US" sz="1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roboflow</a:t>
            </a:r>
            <a:r>
              <a:rPr lang="en-US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автоматически распределяет картинки, их потом можно будет поменять местами. </a:t>
            </a:r>
            <a:endParaRPr sz="700" dirty="0"/>
          </a:p>
        </p:txBody>
      </p:sp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0983" y="-1499717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74854" y="3163023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88ADAF-DBFD-4759-B9A0-B02E6D467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5376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240134">
            <a:off x="2330708" y="-1514797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531227" y="383963"/>
            <a:ext cx="40407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Обратим внимание</a:t>
            </a:r>
            <a:endParaRPr sz="700" dirty="0"/>
          </a:p>
        </p:txBody>
      </p:sp>
      <p:sp>
        <p:nvSpPr>
          <p:cNvPr id="341" name="Google Shape;341;p37"/>
          <p:cNvSpPr txBox="1"/>
          <p:nvPr/>
        </p:nvSpPr>
        <p:spPr>
          <a:xfrm>
            <a:off x="531228" y="2488988"/>
            <a:ext cx="193537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Примечание</a:t>
            </a:r>
            <a:endParaRPr sz="700" dirty="0"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028162">
            <a:off x="2566853" y="3027168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531227" y="2882154"/>
            <a:ext cx="3451493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классах у нас показываются количество отслеживаемых объектов, мы добавили только машины.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FFFFFF"/>
                </a:solidFill>
                <a:latin typeface="Montserrat"/>
                <a:sym typeface="Montserrat"/>
              </a:rPr>
              <a:t>В </a:t>
            </a:r>
            <a:r>
              <a:rPr lang="en-US" sz="1100" dirty="0">
                <a:solidFill>
                  <a:srgbClr val="FFFFFF"/>
                </a:solidFill>
                <a:latin typeface="Montserrat"/>
                <a:sym typeface="Montserrat"/>
              </a:rPr>
              <a:t>Annotate</a:t>
            </a:r>
            <a:r>
              <a:rPr lang="ru-RU" sz="1100" dirty="0">
                <a:solidFill>
                  <a:srgbClr val="FFFFFF"/>
                </a:solidFill>
                <a:latin typeface="Montserrat"/>
                <a:sym typeface="Montserrat"/>
              </a:rPr>
              <a:t> у нас ничего нет, мы все подготовили.</a:t>
            </a:r>
            <a:r>
              <a:rPr lang="en-US" sz="11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endParaRPr lang="ru-RU" sz="11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FFFFFF"/>
                </a:solidFill>
                <a:latin typeface="Montserrat"/>
                <a:sym typeface="Montserrat"/>
              </a:rPr>
              <a:t>В </a:t>
            </a:r>
            <a:r>
              <a:rPr lang="en-US" sz="1100" dirty="0" err="1">
                <a:solidFill>
                  <a:srgbClr val="FFFFFF"/>
                </a:solidFill>
                <a:latin typeface="Montserrat"/>
                <a:sym typeface="Montserrat"/>
              </a:rPr>
              <a:t>DataSet</a:t>
            </a:r>
            <a:r>
              <a:rPr lang="en-US" sz="11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ru-RU" sz="1100" dirty="0">
                <a:solidFill>
                  <a:srgbClr val="FFFFFF"/>
                </a:solidFill>
                <a:latin typeface="Montserrat"/>
                <a:sym typeface="Montserrat"/>
              </a:rPr>
              <a:t>мы видим что у нас есть два готовых объекта.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74C63E-47CD-4734-87EA-069A2623A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78" y="0"/>
            <a:ext cx="26041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531227" y="383963"/>
            <a:ext cx="40407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Генерация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D94893-99E0-4735-928F-DE1E5CBC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462" y="416137"/>
            <a:ext cx="1743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531227" y="383963"/>
            <a:ext cx="4040773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Генерация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26B6AB-21BE-485F-BB5B-7E76404F6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692" y="256673"/>
            <a:ext cx="2392615" cy="463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2034255" y="99691"/>
            <a:ext cx="50754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Генерация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02D0AF-6B16-4603-A617-43AF1872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49" y="1195387"/>
            <a:ext cx="4076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0;p37">
            <a:extLst>
              <a:ext uri="{FF2B5EF4-FFF2-40B4-BE49-F238E27FC236}">
                <a16:creationId xmlns:a16="http://schemas.microsoft.com/office/drawing/2014/main" id="{4842CDCC-46BF-4EBB-9460-7FD908DA7ECF}"/>
              </a:ext>
            </a:extLst>
          </p:cNvPr>
          <p:cNvSpPr txBox="1"/>
          <p:nvPr/>
        </p:nvSpPr>
        <p:spPr>
          <a:xfrm>
            <a:off x="2034255" y="99691"/>
            <a:ext cx="50754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Генерация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F00EA-4AF0-407A-BE99-0923C89AC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811" y="993560"/>
            <a:ext cx="45243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0;p37">
            <a:extLst>
              <a:ext uri="{FF2B5EF4-FFF2-40B4-BE49-F238E27FC236}">
                <a16:creationId xmlns:a16="http://schemas.microsoft.com/office/drawing/2014/main" id="{4842CDCC-46BF-4EBB-9460-7FD908DA7ECF}"/>
              </a:ext>
            </a:extLst>
          </p:cNvPr>
          <p:cNvSpPr txBox="1"/>
          <p:nvPr/>
        </p:nvSpPr>
        <p:spPr>
          <a:xfrm>
            <a:off x="2034255" y="99691"/>
            <a:ext cx="50754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Генерация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D3A2EF-FD06-4AEC-9971-D3BC1BC2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4" y="751447"/>
            <a:ext cx="43624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0;p37">
            <a:extLst>
              <a:ext uri="{FF2B5EF4-FFF2-40B4-BE49-F238E27FC236}">
                <a16:creationId xmlns:a16="http://schemas.microsoft.com/office/drawing/2014/main" id="{4842CDCC-46BF-4EBB-9460-7FD908DA7ECF}"/>
              </a:ext>
            </a:extLst>
          </p:cNvPr>
          <p:cNvSpPr txBox="1"/>
          <p:nvPr/>
        </p:nvSpPr>
        <p:spPr>
          <a:xfrm>
            <a:off x="2034255" y="99691"/>
            <a:ext cx="53451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Скачивание</a:t>
            </a: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ru-RU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095456-3157-46A7-BE9E-B3EC8EFDA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27" y="1318524"/>
            <a:ext cx="7379368" cy="28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589287">
            <a:off x="-594653" y="-133799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97200">
            <a:off x="6250955" y="2689707"/>
            <a:ext cx="3597333" cy="377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0;p37">
            <a:extLst>
              <a:ext uri="{FF2B5EF4-FFF2-40B4-BE49-F238E27FC236}">
                <a16:creationId xmlns:a16="http://schemas.microsoft.com/office/drawing/2014/main" id="{4842CDCC-46BF-4EBB-9460-7FD908DA7ECF}"/>
              </a:ext>
            </a:extLst>
          </p:cNvPr>
          <p:cNvSpPr txBox="1"/>
          <p:nvPr/>
        </p:nvSpPr>
        <p:spPr>
          <a:xfrm>
            <a:off x="2618750" y="193952"/>
            <a:ext cx="41284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err="1">
                <a:solidFill>
                  <a:srgbClr val="FFFFFF"/>
                </a:solidFill>
                <a:cs typeface="Chakra Petch"/>
                <a:sym typeface="Chakra Petch"/>
              </a:rPr>
              <a:t>Датасет</a:t>
            </a: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 ГОТОВ!</a:t>
            </a:r>
            <a:endParaRPr sz="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6AC117-FB27-4845-AE9F-12F06E422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10" y="1115690"/>
            <a:ext cx="77343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2043132" y="2217807"/>
            <a:ext cx="36889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Обучение</a:t>
            </a:r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851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4"/>
          <p:cNvGrpSpPr/>
          <p:nvPr/>
        </p:nvGrpSpPr>
        <p:grpSpPr>
          <a:xfrm>
            <a:off x="975992" y="2185607"/>
            <a:ext cx="768841" cy="772287"/>
            <a:chOff x="1813" y="0"/>
            <a:chExt cx="809173" cy="812800"/>
          </a:xfrm>
        </p:grpSpPr>
        <p:sp>
          <p:nvSpPr>
            <p:cNvPr id="287" name="Google Shape;287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ru-RU" sz="1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en" sz="1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700" dirty="0"/>
            </a:p>
          </p:txBody>
        </p:sp>
      </p:grpSp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3625865" y="-1879802"/>
            <a:ext cx="4924159" cy="427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81263">
            <a:off x="-1057659" y="3508486"/>
            <a:ext cx="3007371" cy="260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346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433868" y="-5703"/>
            <a:ext cx="22762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Roboflow</a:t>
            </a:r>
            <a:endParaRPr sz="700" dirty="0"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73575">
            <a:off x="34216" y="-720883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340852" y="1517417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87A2D5-3170-4E3F-BD11-BF413DC3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747" y="1145171"/>
            <a:ext cx="5253141" cy="3483556"/>
          </a:xfrm>
          <a:prstGeom prst="rect">
            <a:avLst/>
          </a:prstGeom>
        </p:spPr>
      </p:pic>
      <p:pic>
        <p:nvPicPr>
          <p:cNvPr id="14" name="Google Shape;563;p48">
            <a:extLst>
              <a:ext uri="{FF2B5EF4-FFF2-40B4-BE49-F238E27FC236}">
                <a16:creationId xmlns:a16="http://schemas.microsoft.com/office/drawing/2014/main" id="{08FD05B2-9965-4B49-8D11-38BB97A90D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5073" y="1701250"/>
            <a:ext cx="977123" cy="97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3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1708631" y="102277"/>
            <a:ext cx="57267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GitHub</a:t>
            </a:r>
          </a:p>
        </p:txBody>
      </p:sp>
      <p:pic>
        <p:nvPicPr>
          <p:cNvPr id="359" name="Google Shape;35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357709">
            <a:off x="-1866425" y="-993081"/>
            <a:ext cx="4056326" cy="373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5331" y="593687"/>
            <a:ext cx="5118223" cy="500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4343E1-AF6B-4385-97B9-2341C2B3C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697" y="686970"/>
            <a:ext cx="3094568" cy="43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357709">
            <a:off x="-1894999" y="-983556"/>
            <a:ext cx="4056326" cy="373689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0" y="102277"/>
            <a:ext cx="91440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Как работать с данным инструментом  ? </a:t>
            </a:r>
            <a:endParaRPr lang="en-US" sz="40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5331" y="593687"/>
            <a:ext cx="5118223" cy="5003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6;p38">
            <a:extLst>
              <a:ext uri="{FF2B5EF4-FFF2-40B4-BE49-F238E27FC236}">
                <a16:creationId xmlns:a16="http://schemas.microsoft.com/office/drawing/2014/main" id="{39DFAE43-8608-40F2-B7FD-00948FC74F27}"/>
              </a:ext>
            </a:extLst>
          </p:cNvPr>
          <p:cNvSpPr txBox="1"/>
          <p:nvPr/>
        </p:nvSpPr>
        <p:spPr>
          <a:xfrm>
            <a:off x="1704777" y="2009459"/>
            <a:ext cx="91440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1. Скачать репозиторий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2. Скачать </a:t>
            </a:r>
            <a:r>
              <a:rPr lang="ru-RU" sz="28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датасет</a:t>
            </a:r>
            <a:r>
              <a:rPr lang="ru-RU" sz="2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в корень проекта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3. Обучить модель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4. Проверить работоспособность</a:t>
            </a:r>
            <a:endParaRPr lang="en-US" sz="28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</p:txBody>
      </p:sp>
    </p:spTree>
    <p:extLst>
      <p:ext uri="{BB962C8B-B14F-4D97-AF65-F5344CB8AC3E}">
        <p14:creationId xmlns:p14="http://schemas.microsoft.com/office/powerpoint/2010/main" val="302771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3964045">
            <a:off x="-2294863" y="2696271"/>
            <a:ext cx="4056326" cy="373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101363">
            <a:off x="5825607" y="-2578138"/>
            <a:ext cx="5118223" cy="500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0" y="102277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Какие команды понадобятся? </a:t>
            </a:r>
            <a:endParaRPr lang="en-US" sz="40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</p:txBody>
      </p:sp>
      <p:sp>
        <p:nvSpPr>
          <p:cNvPr id="7" name="Google Shape;356;p38">
            <a:extLst>
              <a:ext uri="{FF2B5EF4-FFF2-40B4-BE49-F238E27FC236}">
                <a16:creationId xmlns:a16="http://schemas.microsoft.com/office/drawing/2014/main" id="{39DFAE43-8608-40F2-B7FD-00948FC74F27}"/>
              </a:ext>
            </a:extLst>
          </p:cNvPr>
          <p:cNvSpPr txBox="1"/>
          <p:nvPr/>
        </p:nvSpPr>
        <p:spPr>
          <a:xfrm>
            <a:off x="533399" y="2009459"/>
            <a:ext cx="8610601" cy="184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1. Для обучения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python train.py --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img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416 --batch 16 --epochs 100 --data 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NewDataSet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/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data.yaml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--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cfg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models/yolov5s.yaml --name yolov5s_results  --cache</a:t>
            </a:r>
            <a:endParaRPr lang="ru-RU" sz="12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2. Для проверки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python detect.py --weights runs/train/yolov5s_results4/weights/best.pt --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img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416 --conf 0.4 --source </a:t>
            </a:r>
            <a:r>
              <a:rPr lang="en-US" sz="12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NewDataSet</a:t>
            </a:r>
            <a:r>
              <a:rPr lang="en-US" sz="12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/test/images/ </a:t>
            </a:r>
            <a:endParaRPr lang="ru-RU" sz="1200" b="1" dirty="0">
              <a:solidFill>
                <a:srgbClr val="FFFFFF"/>
              </a:solidFill>
              <a:latin typeface="Chakra Petch"/>
              <a:cs typeface="Chakra Petch"/>
              <a:sym typeface="Chakra Petch"/>
            </a:endParaRPr>
          </a:p>
        </p:txBody>
      </p:sp>
    </p:spTree>
    <p:extLst>
      <p:ext uri="{BB962C8B-B14F-4D97-AF65-F5344CB8AC3E}">
        <p14:creationId xmlns:p14="http://schemas.microsoft.com/office/powerpoint/2010/main" val="3767052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5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521" name="Google Shape;521;p45"/>
            <p:cNvSpPr/>
            <p:nvPr/>
          </p:nvSpPr>
          <p:spPr>
            <a:xfrm>
              <a:off x="0" y="0"/>
              <a:ext cx="3026492" cy="1321084"/>
            </a:xfrm>
            <a:custGeom>
              <a:avLst/>
              <a:gdLst/>
              <a:ahLst/>
              <a:cxnLst/>
              <a:rect l="l" t="t" r="r" b="b"/>
              <a:pathLst>
                <a:path w="3026492" h="1321084" extrusionOk="0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2" name="Google Shape;52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" name="Google Shape;360;p38">
            <a:extLst>
              <a:ext uri="{FF2B5EF4-FFF2-40B4-BE49-F238E27FC236}">
                <a16:creationId xmlns:a16="http://schemas.microsoft.com/office/drawing/2014/main" id="{996E241E-24A0-45DE-86BA-229220DA8F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812911">
            <a:off x="4720352" y="-958492"/>
            <a:ext cx="5118223" cy="500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9;p38">
            <a:extLst>
              <a:ext uri="{FF2B5EF4-FFF2-40B4-BE49-F238E27FC236}">
                <a16:creationId xmlns:a16="http://schemas.microsoft.com/office/drawing/2014/main" id="{E5BD5EC3-A497-45CA-BD18-40294D5DA1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804612">
            <a:off x="73380" y="1070079"/>
            <a:ext cx="4056326" cy="373689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5"/>
          <p:cNvSpPr txBox="1"/>
          <p:nvPr/>
        </p:nvSpPr>
        <p:spPr>
          <a:xfrm>
            <a:off x="1864537" y="2026187"/>
            <a:ext cx="54149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Спасибо за внимание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2290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433868" y="-5703"/>
            <a:ext cx="22762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Roboflow</a:t>
            </a:r>
            <a:endParaRPr sz="700" dirty="0"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467194">
            <a:off x="-629571" y="3094711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758070">
            <a:off x="7593773" y="-315432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2596AC-E0A9-4DFB-AB8D-36CD0EE1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297" y="856071"/>
            <a:ext cx="4559403" cy="3917481"/>
          </a:xfrm>
          <a:prstGeom prst="rect">
            <a:avLst/>
          </a:prstGeom>
        </p:spPr>
      </p:pic>
      <p:pic>
        <p:nvPicPr>
          <p:cNvPr id="14" name="Google Shape;563;p48">
            <a:extLst>
              <a:ext uri="{FF2B5EF4-FFF2-40B4-BE49-F238E27FC236}">
                <a16:creationId xmlns:a16="http://schemas.microsoft.com/office/drawing/2014/main" id="{08FD05B2-9965-4B49-8D11-38BB97A90D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5465" y="2398691"/>
            <a:ext cx="1241495" cy="1241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23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433868" y="-5703"/>
            <a:ext cx="22762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Roboflow</a:t>
            </a:r>
            <a:endParaRPr sz="700" dirty="0"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467194">
            <a:off x="-629571" y="3094711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758070">
            <a:off x="7593773" y="-315432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9A2080-C230-4F2C-BF36-A75562A6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119" y="795663"/>
            <a:ext cx="4775760" cy="41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5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7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63" name="Google Shape;1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grpSp>
        <p:nvGrpSpPr>
          <p:cNvPr id="165" name="Google Shape;165;p27"/>
          <p:cNvGrpSpPr/>
          <p:nvPr/>
        </p:nvGrpSpPr>
        <p:grpSpPr>
          <a:xfrm>
            <a:off x="4187579" y="2070737"/>
            <a:ext cx="768841" cy="772287"/>
            <a:chOff x="1813" y="0"/>
            <a:chExt cx="809173" cy="812800"/>
          </a:xfrm>
        </p:grpSpPr>
        <p:sp>
          <p:nvSpPr>
            <p:cNvPr id="166" name="Google Shape;1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7126411" y="2070737"/>
            <a:ext cx="768841" cy="772287"/>
            <a:chOff x="1813" y="0"/>
            <a:chExt cx="809173" cy="812800"/>
          </a:xfrm>
        </p:grpSpPr>
        <p:sp>
          <p:nvSpPr>
            <p:cNvPr id="169" name="Google Shape;1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03.</a:t>
              </a:r>
              <a:endParaRPr sz="700"/>
            </a:p>
          </p:txBody>
        </p:sp>
      </p:grpSp>
      <p:sp>
        <p:nvSpPr>
          <p:cNvPr id="171" name="Google Shape;171;p27"/>
          <p:cNvSpPr txBox="1"/>
          <p:nvPr/>
        </p:nvSpPr>
        <p:spPr>
          <a:xfrm>
            <a:off x="3745482" y="3274406"/>
            <a:ext cx="1653037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Подготовка </a:t>
            </a:r>
            <a:r>
              <a:rPr lang="ru-RU" sz="14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датасета</a:t>
            </a:r>
            <a:endParaRPr sz="700" dirty="0"/>
          </a:p>
        </p:txBody>
      </p:sp>
      <p:sp>
        <p:nvSpPr>
          <p:cNvPr id="173" name="Google Shape;173;p27"/>
          <p:cNvSpPr txBox="1"/>
          <p:nvPr/>
        </p:nvSpPr>
        <p:spPr>
          <a:xfrm>
            <a:off x="806650" y="3274406"/>
            <a:ext cx="1653037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Обработка изображений</a:t>
            </a:r>
            <a:endParaRPr sz="700" dirty="0"/>
          </a:p>
        </p:txBody>
      </p:sp>
      <p:sp>
        <p:nvSpPr>
          <p:cNvPr id="175" name="Google Shape;175;p27"/>
          <p:cNvSpPr txBox="1"/>
          <p:nvPr/>
        </p:nvSpPr>
        <p:spPr>
          <a:xfrm>
            <a:off x="6562213" y="3274406"/>
            <a:ext cx="189723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Обучение собственной модели</a:t>
            </a:r>
            <a:endParaRPr sz="700" dirty="0"/>
          </a:p>
        </p:txBody>
      </p:sp>
      <p:sp>
        <p:nvSpPr>
          <p:cNvPr id="177" name="Google Shape;177;p27"/>
          <p:cNvSpPr txBox="1"/>
          <p:nvPr/>
        </p:nvSpPr>
        <p:spPr>
          <a:xfrm>
            <a:off x="1309334" y="924595"/>
            <a:ext cx="652533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Для чего нам </a:t>
            </a:r>
            <a:r>
              <a:rPr lang="en-US" sz="40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Roboflow</a:t>
            </a:r>
            <a:endParaRPr lang="en-US" sz="7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 </a:t>
            </a:r>
            <a:endParaRPr sz="700" dirty="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438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2271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155233" y="3301627"/>
            <a:ext cx="3007371" cy="260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4803689" y="1709975"/>
            <a:ext cx="368903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Обработка изображений</a:t>
            </a:r>
            <a:endParaRPr sz="700" dirty="0"/>
          </a:p>
        </p:txBody>
      </p:sp>
      <p:grpSp>
        <p:nvGrpSpPr>
          <p:cNvPr id="191" name="Google Shape;191;p28"/>
          <p:cNvGrpSpPr/>
          <p:nvPr/>
        </p:nvGrpSpPr>
        <p:grpSpPr>
          <a:xfrm>
            <a:off x="3721987" y="2185607"/>
            <a:ext cx="768841" cy="772287"/>
            <a:chOff x="1813" y="0"/>
            <a:chExt cx="809173" cy="812800"/>
          </a:xfrm>
        </p:grpSpPr>
        <p:sp>
          <p:nvSpPr>
            <p:cNvPr id="192" name="Google Shape;192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pic>
        <p:nvPicPr>
          <p:cNvPr id="194" name="Google Shape;19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12861" y="-81388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9"/>
          <p:cNvGrpSpPr/>
          <p:nvPr/>
        </p:nvGrpSpPr>
        <p:grpSpPr>
          <a:xfrm>
            <a:off x="824238" y="1415328"/>
            <a:ext cx="3211496" cy="2116679"/>
            <a:chOff x="0" y="-152400"/>
            <a:chExt cx="8563988" cy="5644476"/>
          </a:xfrm>
        </p:grpSpPr>
        <p:sp>
          <p:nvSpPr>
            <p:cNvPr id="203" name="Google Shape;203;p29"/>
            <p:cNvSpPr txBox="1"/>
            <p:nvPr/>
          </p:nvSpPr>
          <p:spPr>
            <a:xfrm>
              <a:off x="0" y="-152400"/>
              <a:ext cx="8563988" cy="2298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000" b="1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Шаг первый</a:t>
              </a:r>
              <a:endParaRPr sz="700" dirty="0"/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0" y="4605679"/>
              <a:ext cx="8563988" cy="886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Определить что будем искать?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143" y="1644294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7FC93E-5A22-45F5-9A1B-B12E50637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t="2152" r="22176" b="1844"/>
          <a:stretch>
            <a:fillRect/>
          </a:stretch>
        </p:blipFill>
        <p:spPr bwMode="auto">
          <a:xfrm>
            <a:off x="4572000" y="1027135"/>
            <a:ext cx="3180318" cy="3090794"/>
          </a:xfrm>
          <a:custGeom>
            <a:avLst/>
            <a:gdLst>
              <a:gd name="connsiteX0" fmla="*/ 1590159 w 3180318"/>
              <a:gd name="connsiteY0" fmla="*/ 0 h 3090794"/>
              <a:gd name="connsiteX1" fmla="*/ 3180318 w 3180318"/>
              <a:gd name="connsiteY1" fmla="*/ 1545397 h 3090794"/>
              <a:gd name="connsiteX2" fmla="*/ 1590159 w 3180318"/>
              <a:gd name="connsiteY2" fmla="*/ 3090794 h 3090794"/>
              <a:gd name="connsiteX3" fmla="*/ 0 w 3180318"/>
              <a:gd name="connsiteY3" fmla="*/ 1545397 h 3090794"/>
              <a:gd name="connsiteX4" fmla="*/ 1590159 w 3180318"/>
              <a:gd name="connsiteY4" fmla="*/ 0 h 309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0318" h="3090794">
                <a:moveTo>
                  <a:pt x="1590159" y="0"/>
                </a:moveTo>
                <a:cubicBezTo>
                  <a:pt x="2468380" y="0"/>
                  <a:pt x="3180318" y="691898"/>
                  <a:pt x="3180318" y="1545397"/>
                </a:cubicBezTo>
                <a:cubicBezTo>
                  <a:pt x="3180318" y="2398896"/>
                  <a:pt x="2468380" y="3090794"/>
                  <a:pt x="1590159" y="3090794"/>
                </a:cubicBezTo>
                <a:cubicBezTo>
                  <a:pt x="711938" y="3090794"/>
                  <a:pt x="0" y="2398896"/>
                  <a:pt x="0" y="1545397"/>
                </a:cubicBezTo>
                <a:cubicBezTo>
                  <a:pt x="0" y="691898"/>
                  <a:pt x="711938" y="0"/>
                  <a:pt x="15901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132281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97431">
            <a:off x="-254688" y="-915377"/>
            <a:ext cx="2772856" cy="29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98193" y="1279088"/>
            <a:ext cx="390026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cs typeface="Chakra Petch"/>
                <a:sym typeface="Chakra Petch"/>
              </a:rPr>
              <a:t>Подобрать изображения</a:t>
            </a:r>
            <a:endParaRPr sz="700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210238">
            <a:off x="-389204" y="2854866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5C988B-5F7D-49FB-B3AD-41EAF2B7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42" y="169334"/>
            <a:ext cx="3977301" cy="24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09564E-9EA0-4236-A94C-F78C1DE8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459" y="2485813"/>
            <a:ext cx="3734066" cy="2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4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430</Words>
  <Application>Microsoft Office PowerPoint</Application>
  <PresentationFormat>Экран (16:9)</PresentationFormat>
  <Paragraphs>89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Calibri</vt:lpstr>
      <vt:lpstr>Montserrat</vt:lpstr>
      <vt:lpstr>Arial</vt:lpstr>
      <vt:lpstr>Chakra Petch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YUI Changs</dc:creator>
  <cp:lastModifiedBy>YUI Changs</cp:lastModifiedBy>
  <cp:revision>11</cp:revision>
  <dcterms:modified xsi:type="dcterms:W3CDTF">2024-03-28T13:19:05Z</dcterms:modified>
</cp:coreProperties>
</file>